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2"/>
  </p:notesMasterIdLst>
  <p:sldIdLst>
    <p:sldId id="256" r:id="rId2"/>
    <p:sldId id="257" r:id="rId3"/>
    <p:sldId id="289" r:id="rId4"/>
    <p:sldId id="258" r:id="rId5"/>
    <p:sldId id="259" r:id="rId6"/>
    <p:sldId id="290" r:id="rId7"/>
    <p:sldId id="262" r:id="rId8"/>
    <p:sldId id="260" r:id="rId9"/>
    <p:sldId id="296" r:id="rId10"/>
    <p:sldId id="297" r:id="rId11"/>
    <p:sldId id="265" r:id="rId12"/>
    <p:sldId id="267" r:id="rId13"/>
    <p:sldId id="268" r:id="rId14"/>
    <p:sldId id="270" r:id="rId15"/>
    <p:sldId id="271" r:id="rId16"/>
    <p:sldId id="274" r:id="rId17"/>
    <p:sldId id="275" r:id="rId18"/>
    <p:sldId id="286" r:id="rId19"/>
    <p:sldId id="276" r:id="rId20"/>
    <p:sldId id="278" r:id="rId21"/>
    <p:sldId id="280" r:id="rId22"/>
    <p:sldId id="277" r:id="rId23"/>
    <p:sldId id="281" r:id="rId24"/>
    <p:sldId id="292" r:id="rId25"/>
    <p:sldId id="293" r:id="rId26"/>
    <p:sldId id="294" r:id="rId27"/>
    <p:sldId id="295" r:id="rId28"/>
    <p:sldId id="287" r:id="rId29"/>
    <p:sldId id="283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F0BED-FF35-4FEE-A884-B920DC0F145A}" type="doc">
      <dgm:prSet loTypeId="urn:microsoft.com/office/officeart/2005/8/layout/arrow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8951E36-2C5C-43EE-AF0E-E1E0803A0DEE}">
      <dgm:prSet phldrT="[Text]"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Bullying</a:t>
          </a:r>
        </a:p>
      </dgm:t>
    </dgm:pt>
    <dgm:pt modelId="{85955B62-DD43-43FC-B53F-0D9D676DAB72}" type="parTrans" cxnId="{88011804-0804-4844-B14A-3CE0C9DCAE34}">
      <dgm:prSet/>
      <dgm:spPr/>
      <dgm:t>
        <a:bodyPr/>
        <a:lstStyle/>
        <a:p>
          <a:endParaRPr lang="ro-RO"/>
        </a:p>
      </dgm:t>
    </dgm:pt>
    <dgm:pt modelId="{8B3583E4-F4FA-4879-919C-D06A9BC425B6}" type="sibTrans" cxnId="{88011804-0804-4844-B14A-3CE0C9DCAE34}">
      <dgm:prSet/>
      <dgm:spPr/>
      <dgm:t>
        <a:bodyPr/>
        <a:lstStyle/>
        <a:p>
          <a:endParaRPr lang="ro-RO"/>
        </a:p>
      </dgm:t>
    </dgm:pt>
    <dgm:pt modelId="{1E9DC952-E5E2-4AD0-B06C-902522C11199}">
      <dgm:prSet phldrT="[Text]"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Cyberbulying</a:t>
          </a:r>
        </a:p>
      </dgm:t>
    </dgm:pt>
    <dgm:pt modelId="{5C4E3CDB-2840-4668-8313-252146240D7F}" type="parTrans" cxnId="{C4068CDF-1DB9-46BD-83D2-F387BC341B15}">
      <dgm:prSet/>
      <dgm:spPr/>
      <dgm:t>
        <a:bodyPr/>
        <a:lstStyle/>
        <a:p>
          <a:endParaRPr lang="ro-RO"/>
        </a:p>
      </dgm:t>
    </dgm:pt>
    <dgm:pt modelId="{E592D4C0-9024-499D-80AC-66070D57EEBB}" type="sibTrans" cxnId="{C4068CDF-1DB9-46BD-83D2-F387BC341B15}">
      <dgm:prSet/>
      <dgm:spPr/>
      <dgm:t>
        <a:bodyPr/>
        <a:lstStyle/>
        <a:p>
          <a:endParaRPr lang="ro-RO"/>
        </a:p>
      </dgm:t>
    </dgm:pt>
    <dgm:pt modelId="{F87A806A-8E21-49B0-9380-7C153BE6FAC4}" type="pres">
      <dgm:prSet presAssocID="{911F0BED-FF35-4FEE-A884-B920DC0F145A}" presName="diagram" presStyleCnt="0">
        <dgm:presLayoutVars>
          <dgm:dir/>
          <dgm:resizeHandles val="exact"/>
        </dgm:presLayoutVars>
      </dgm:prSet>
      <dgm:spPr/>
    </dgm:pt>
    <dgm:pt modelId="{EC40FDBD-862D-4031-8B09-3C6521CCFA3D}" type="pres">
      <dgm:prSet presAssocID="{78951E36-2C5C-43EE-AF0E-E1E0803A0DEE}" presName="arrow" presStyleLbl="node1" presStyleIdx="0" presStyleCnt="2" custScaleX="52443" custRadScaleRad="123073" custRadScaleInc="21482">
        <dgm:presLayoutVars>
          <dgm:bulletEnabled val="1"/>
        </dgm:presLayoutVars>
      </dgm:prSet>
      <dgm:spPr/>
    </dgm:pt>
    <dgm:pt modelId="{55A3FB4A-6D45-4877-98E1-2F197315CB24}" type="pres">
      <dgm:prSet presAssocID="{1E9DC952-E5E2-4AD0-B06C-902522C11199}" presName="arrow" presStyleLbl="node1" presStyleIdx="1" presStyleCnt="2" custScaleX="52558" custRadScaleRad="120660" custRadScaleInc="-21958">
        <dgm:presLayoutVars>
          <dgm:bulletEnabled val="1"/>
        </dgm:presLayoutVars>
      </dgm:prSet>
      <dgm:spPr/>
    </dgm:pt>
  </dgm:ptLst>
  <dgm:cxnLst>
    <dgm:cxn modelId="{88011804-0804-4844-B14A-3CE0C9DCAE34}" srcId="{911F0BED-FF35-4FEE-A884-B920DC0F145A}" destId="{78951E36-2C5C-43EE-AF0E-E1E0803A0DEE}" srcOrd="0" destOrd="0" parTransId="{85955B62-DD43-43FC-B53F-0D9D676DAB72}" sibTransId="{8B3583E4-F4FA-4879-919C-D06A9BC425B6}"/>
    <dgm:cxn modelId="{15029720-2AF1-4A8F-A4FB-827F4F866694}" type="presOf" srcId="{78951E36-2C5C-43EE-AF0E-E1E0803A0DEE}" destId="{EC40FDBD-862D-4031-8B09-3C6521CCFA3D}" srcOrd="0" destOrd="0" presId="urn:microsoft.com/office/officeart/2005/8/layout/arrow5"/>
    <dgm:cxn modelId="{5380F43B-DEC9-4B31-AC7E-CDEAAC27F85A}" type="presOf" srcId="{911F0BED-FF35-4FEE-A884-B920DC0F145A}" destId="{F87A806A-8E21-49B0-9380-7C153BE6FAC4}" srcOrd="0" destOrd="0" presId="urn:microsoft.com/office/officeart/2005/8/layout/arrow5"/>
    <dgm:cxn modelId="{58832DD2-67C9-4718-B738-EDB7A36C37D1}" type="presOf" srcId="{1E9DC952-E5E2-4AD0-B06C-902522C11199}" destId="{55A3FB4A-6D45-4877-98E1-2F197315CB24}" srcOrd="0" destOrd="0" presId="urn:microsoft.com/office/officeart/2005/8/layout/arrow5"/>
    <dgm:cxn modelId="{C4068CDF-1DB9-46BD-83D2-F387BC341B15}" srcId="{911F0BED-FF35-4FEE-A884-B920DC0F145A}" destId="{1E9DC952-E5E2-4AD0-B06C-902522C11199}" srcOrd="1" destOrd="0" parTransId="{5C4E3CDB-2840-4668-8313-252146240D7F}" sibTransId="{E592D4C0-9024-499D-80AC-66070D57EEBB}"/>
    <dgm:cxn modelId="{96111E44-8077-4673-8637-532EFD2B3B8A}" type="presParOf" srcId="{F87A806A-8E21-49B0-9380-7C153BE6FAC4}" destId="{EC40FDBD-862D-4031-8B09-3C6521CCFA3D}" srcOrd="0" destOrd="0" presId="urn:microsoft.com/office/officeart/2005/8/layout/arrow5"/>
    <dgm:cxn modelId="{6B49870B-AF69-4D50-A046-1AA2D7122403}" type="presParOf" srcId="{F87A806A-8E21-49B0-9380-7C153BE6FAC4}" destId="{55A3FB4A-6D45-4877-98E1-2F197315CB2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0FDBD-862D-4031-8B09-3C6521CCFA3D}">
      <dsp:nvSpPr>
        <dsp:cNvPr id="0" name=""/>
        <dsp:cNvSpPr/>
      </dsp:nvSpPr>
      <dsp:spPr>
        <a:xfrm rot="16200000">
          <a:off x="939062" y="-862859"/>
          <a:ext cx="1903070" cy="362883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1" kern="1200" dirty="0">
              <a:solidFill>
                <a:srgbClr val="FF0000"/>
              </a:solidFill>
            </a:rPr>
            <a:t>Bullying</a:t>
          </a:r>
        </a:p>
      </dsp:txBody>
      <dsp:txXfrm rot="5400000">
        <a:off x="76180" y="475790"/>
        <a:ext cx="3295798" cy="951535"/>
      </dsp:txXfrm>
    </dsp:sp>
    <dsp:sp modelId="{55A3FB4A-6D45-4877-98E1-2F197315CB24}">
      <dsp:nvSpPr>
        <dsp:cNvPr id="0" name=""/>
        <dsp:cNvSpPr/>
      </dsp:nvSpPr>
      <dsp:spPr>
        <a:xfrm rot="5400000">
          <a:off x="4594614" y="-860784"/>
          <a:ext cx="1907243" cy="362883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1" kern="1200" dirty="0">
              <a:solidFill>
                <a:srgbClr val="FF0000"/>
              </a:solidFill>
            </a:rPr>
            <a:t>Cyberbulying</a:t>
          </a:r>
        </a:p>
      </dsp:txBody>
      <dsp:txXfrm rot="-5400000">
        <a:off x="4067586" y="476823"/>
        <a:ext cx="3295067" cy="953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D571A5-EE32-F704-4EA7-F991E0191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E2921-FEFF-008E-6FCC-7210BEFF12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2872D9-A7E9-4422-92DE-DE91169E65D6}" type="datetimeFigureOut">
              <a:rPr lang="ro-RO"/>
              <a:pPr>
                <a:defRPr/>
              </a:pPr>
              <a:t>24.04.2023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CAC0AE-84B4-5633-FC47-64BC344165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B12A7A-E586-BC3D-C6F8-D5D99929A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8319E-8B5E-1B04-CA48-18E640ECC4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4294D-64C6-0F32-8555-2E180FD64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3FAC17-9E24-47CB-8690-8118939ADAD3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A9FD6B9-65DD-8184-74FD-01AD7FDE6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323639A-5303-38BA-F7D6-9414EA5FF8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059EEB1-E42B-5F01-9865-4ED3BB7C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92A8E3-AA43-4396-98BE-BFAE637D88B3}" type="slidenum">
              <a:rPr lang="ro-RO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o-RO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D886491-E456-0A3B-274B-00D8407C8910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816036-4291-2C28-6DF2-04D81952EBCC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423E7FB-80C1-9801-558B-A7DF5E9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18E570-12E0-4DDF-B20E-1C831F87A65B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849F82C0-A68A-ADFF-9C01-FB87B9C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17A9C85A-3796-293D-48A2-C38C4D54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4AA5A-E244-4B12-BA9D-2B11564EA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5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9785BA1-84C6-63CA-6396-A297047B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98F3-4D67-414D-B186-98BC79E1F0A1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FD29E62-79D5-9286-67E3-2A44223E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D0BF8E0-74E2-8E73-DE17-A826C0CC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2DE3-71EE-4487-BC6C-A79EA07F2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98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1DFC5DC6-6E4C-25BF-F2FB-4F22212A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34C4-3A8F-4D4B-88C1-CF3018AB935B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835519A-5530-C517-C9B0-CEFF75E9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E523A09-408F-75DB-D95F-A7B152B8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83B3-B14E-4733-9AC6-C21198359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6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C40DBB09-9C3F-2CBE-5E72-C3172D94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5C76-5012-4943-BB12-DC3C4D7D5E97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5707739-6F5C-2021-8ECE-4C325CC8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AF8D104-AA27-6B2A-4D4D-5BC07EF2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8CA9-A744-4B74-8BEE-18A1822D9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46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2827E89F-ED9E-8393-B0CE-0554D309452E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941E09D-143B-F571-F738-62838FD0702A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9E3548-22DE-FF7A-0F02-BC55D8115546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AF8896-9426-6E21-AEE1-B29535959DAA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E3EAD2-309B-2341-D645-F5832F80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35CD7E-9AD5-4C09-B7DE-798CAF012F7B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C1B1FA-FE85-5E6F-3A9B-7AD7D5D6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4D56-E65E-5D15-8BE6-C44D5ED0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8526-F83D-4934-93D8-F8FD5C819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99067331-368C-832C-6887-9E072826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7D95-60D1-47F5-8F9F-5937C6B03FCF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96A9431-948D-6B47-1F6B-6A75643B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C74A86FA-68B0-587A-8CC6-01F4CC8F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3A4D-C35C-44B7-9142-A29C6BE7B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1ADA1-7547-DAAE-BC64-D803753F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430A26-4386-4677-BE4A-87CBAC81AF78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F6669-85A6-0BEE-5DE6-1485EC5E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69EBF-451F-710D-8E84-9AF298ED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94F51-12F1-4801-A63D-6D9780C63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56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75BDED0C-F5D2-BDB3-F226-4F24CBFB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BD6C-1FF5-495D-93DC-C460BB83C64D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070A4CDB-294F-6C35-AD4E-622A64E4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07976DE8-49C3-B53E-FDAF-BAE1AA6B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0BD2A-E1C5-4600-A328-F9DAB526F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0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55777EC6-E8A0-A7A3-C4D7-899749D37F49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74A5B88-305E-EB64-035D-FEEF00740F9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B19AAF5-443C-CF99-9727-1A8E3DCF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C69CA-2F35-4D48-A49E-E1A9964432A0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D15894-139A-1233-52AA-E8A98D6A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6CB741E-8CC3-F2E8-D9ED-68A9ED54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30795-3F82-467C-AA53-268F96A48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2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DC7F3-1C64-B76F-498C-0C6322F5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60F63-4C53-498A-B45C-AB38413BD852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AACF0-22FE-3AB3-1746-5E603AEC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87744-A367-BDD4-AC78-1D79FE05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8571-2039-434D-A990-3FF37B585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46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FDA18E5B-08F3-C20F-6150-2ED8C5597DF4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>
            <a:extLst>
              <a:ext uri="{FF2B5EF4-FFF2-40B4-BE49-F238E27FC236}">
                <a16:creationId xmlns:a16="http://schemas.microsoft.com/office/drawing/2014/main" id="{FD0EC228-1FBA-EA83-66B4-EA575029D7D8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15">
            <a:extLst>
              <a:ext uri="{FF2B5EF4-FFF2-40B4-BE49-F238E27FC236}">
                <a16:creationId xmlns:a16="http://schemas.microsoft.com/office/drawing/2014/main" id="{EE87B97D-67C0-B221-80B7-9AD3C8B69C61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F0CCCDA-3B35-8FBF-820D-0EC5A08D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E5BEE4-DF63-411F-9596-C7D9CB6BD7C9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32F280E-B9F7-64A4-B69A-6C63744C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D1D3802-76AE-3923-3A8F-CA23CEB0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FEA8E-C279-44F9-9D0F-815118563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7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8755C3A9-73C3-16E0-10F6-5D69774153E1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D8B842-A41E-1639-8ACC-4C6BB09DCB7B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225FDC78-1A43-A345-D8FE-3B10D887EA43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6433B-9594-E96B-7A3B-9D84E849F5E9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0E7CB47-629E-A0D7-44C6-F6F48443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30517E44-EA8B-B116-6B10-FCB78A0D3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5F8A93D-4D62-AC16-BF18-0864EC2A8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27B16DC-454F-42C9-B155-7EA0845B91F7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427997-D55D-9A6E-24BF-3A4765D70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FCD08A2-2FC2-6A08-C327-B93706DE8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CFEA29FC-8C0D-47A5-8B62-D282EE4500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4DFB6-F7A9-1971-B159-A3E0886059D6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3" r:id="rId2"/>
    <p:sldLayoutId id="2147483929" r:id="rId3"/>
    <p:sldLayoutId id="2147483924" r:id="rId4"/>
    <p:sldLayoutId id="2147483930" r:id="rId5"/>
    <p:sldLayoutId id="2147483925" r:id="rId6"/>
    <p:sldLayoutId id="2147483931" r:id="rId7"/>
    <p:sldLayoutId id="2147483932" r:id="rId8"/>
    <p:sldLayoutId id="2147483933" r:id="rId9"/>
    <p:sldLayoutId id="2147483926" r:id="rId10"/>
    <p:sldLayoutId id="21474839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safety/en/bullying-prevention/" TargetMode="External"/><Relationship Id="rId3" Type="http://schemas.openxmlformats.org/officeDocument/2006/relationships/hyperlink" Target="https://www.pacer.org/bullying/" TargetMode="External"/><Relationship Id="rId7" Type="http://schemas.openxmlformats.org/officeDocument/2006/relationships/hyperlink" Target="https://www.youtube.com/watch?v=JMeLEKvjVF0&amp;t=3s" TargetMode="External"/><Relationship Id="rId2" Type="http://schemas.openxmlformats.org/officeDocument/2006/relationships/hyperlink" Target="https://www.stopbullying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x6UgfQreYY" TargetMode="External"/><Relationship Id="rId5" Type="http://schemas.openxmlformats.org/officeDocument/2006/relationships/hyperlink" Target="http://www.unicef.org/" TargetMode="External"/><Relationship Id="rId10" Type="http://schemas.openxmlformats.org/officeDocument/2006/relationships/hyperlink" Target="https://www.youtube.com/watch?v=wyV6OFm2KxQ&amp;ab_channel=WassmuthCenterforHumanRights" TargetMode="External"/><Relationship Id="rId4" Type="http://schemas.openxmlformats.org/officeDocument/2006/relationships/hyperlink" Target="http://www.thetrevorproject.org/" TargetMode="External"/><Relationship Id="rId9" Type="http://schemas.openxmlformats.org/officeDocument/2006/relationships/hyperlink" Target="https://about.instagram.com/community/anti-bully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2DB1-D6EB-6FC0-2092-4A39D7D9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855663"/>
            <a:ext cx="7467600" cy="12779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Erasmus + Project “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Consor</a:t>
            </a:r>
            <a:r>
              <a:rPr lang="ro-RO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local 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calitate”2022</a:t>
            </a:r>
            <a:b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</a:t>
            </a:r>
            <a:r>
              <a:rPr lang="ro-RO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Intervening in (Cyber)Bullying</a:t>
            </a:r>
            <a:r>
              <a:rPr lang="ro-RO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Valencia</a:t>
            </a:r>
            <a:r>
              <a:rPr lang="ro-RO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Spania</a:t>
            </a:r>
            <a:b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erioada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3-8 </a:t>
            </a:r>
            <a:r>
              <a:rPr lang="en-GB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aprilie</a:t>
            </a:r>
            <a:r>
              <a:rPr lang="en-GB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r>
              <a:rPr lang="ro-RO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en-GB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8" descr="Rezultat imagine pentru erasmus plus">
            <a:extLst>
              <a:ext uri="{FF2B5EF4-FFF2-40B4-BE49-F238E27FC236}">
                <a16:creationId xmlns:a16="http://schemas.microsoft.com/office/drawing/2014/main" id="{C3E0915D-300C-3AA7-0936-7CA6BA0F1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8196" name="Picture 9">
            <a:extLst>
              <a:ext uri="{FF2B5EF4-FFF2-40B4-BE49-F238E27FC236}">
                <a16:creationId xmlns:a16="http://schemas.microsoft.com/office/drawing/2014/main" id="{446D030E-48AB-045E-6687-F174D2BE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057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CCE04593-5339-67E4-177A-F419D036B9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>
            <a:extLst>
              <a:ext uri="{FF2B5EF4-FFF2-40B4-BE49-F238E27FC236}">
                <a16:creationId xmlns:a16="http://schemas.microsoft.com/office/drawing/2014/main" id="{4C50E272-1FD8-6D19-7C5C-86658860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2057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8">
            <a:extLst>
              <a:ext uri="{FF2B5EF4-FFF2-40B4-BE49-F238E27FC236}">
                <a16:creationId xmlns:a16="http://schemas.microsoft.com/office/drawing/2014/main" id="{5F30775E-155C-63AD-5F04-299BF820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825"/>
            <a:ext cx="3124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7364-DB53-D629-9882-7D3E06CE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7715250" cy="134143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o-RO" dirty="0"/>
            </a:br>
            <a:r>
              <a:rPr lang="en-US" dirty="0"/>
              <a:t>Cum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ajuta</a:t>
            </a:r>
            <a:r>
              <a:rPr lang="en-US" dirty="0"/>
              <a:t> </a:t>
            </a:r>
            <a:r>
              <a:rPr lang="en-US" dirty="0" err="1"/>
              <a:t>persoanele</a:t>
            </a:r>
            <a:r>
              <a:rPr lang="en-US" dirty="0"/>
              <a:t> implicate </a:t>
            </a:r>
            <a:r>
              <a:rPr lang="en-US" dirty="0" err="1"/>
              <a:t>în</a:t>
            </a:r>
            <a:r>
              <a:rPr lang="en-US" dirty="0"/>
              <a:t> bullying?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9409CF-52B5-24A5-B9FF-919DFE9468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100" y="2247900"/>
          <a:ext cx="7499350" cy="4572603"/>
        </p:xfrm>
        <a:graphic>
          <a:graphicData uri="http://schemas.openxmlformats.org/drawingml/2006/table">
            <a:tbl>
              <a:tblPr/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38">
                <a:tc>
                  <a:txBody>
                    <a:bodyPr/>
                    <a:lstStyle/>
                    <a:p>
                      <a:pPr fontAlgn="base"/>
                      <a:r>
                        <a:rPr lang="en-US" sz="1900" b="1" i="1" u="sng" dirty="0">
                          <a:effectLst/>
                        </a:rPr>
                        <a:t>Cum </a:t>
                      </a:r>
                      <a:r>
                        <a:rPr lang="en-US" sz="1900" b="1" i="1" u="sng" dirty="0" err="1">
                          <a:effectLst/>
                        </a:rPr>
                        <a:t>putem</a:t>
                      </a:r>
                      <a:r>
                        <a:rPr lang="en-US" sz="1900" b="1" i="1" u="sng" dirty="0">
                          <a:effectLst/>
                        </a:rPr>
                        <a:t> </a:t>
                      </a:r>
                      <a:r>
                        <a:rPr lang="en-US" sz="1900" b="1" i="1" u="sng" dirty="0" err="1">
                          <a:effectLst/>
                        </a:rPr>
                        <a:t>ajuta</a:t>
                      </a:r>
                      <a:r>
                        <a:rPr lang="en-US" sz="1900" b="1" i="1" u="sng" dirty="0">
                          <a:effectLst/>
                        </a:rPr>
                        <a:t> </a:t>
                      </a:r>
                      <a:r>
                        <a:rPr lang="en-US" sz="1900" b="1" i="1" u="sng" dirty="0" err="1">
                          <a:effectLst/>
                        </a:rPr>
                        <a:t>victima</a:t>
                      </a:r>
                      <a:endParaRPr lang="en-US" sz="1900" dirty="0">
                        <a:effectLst/>
                      </a:endParaRP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900" b="1" i="1" u="sng">
                          <a:effectLst/>
                        </a:rPr>
                        <a:t>Cum putem ajuta agresorul</a:t>
                      </a:r>
                      <a:endParaRPr lang="en-US" sz="1900">
                        <a:effectLst/>
                      </a:endParaRP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639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vi-VN" sz="1900" b="1" i="1" dirty="0">
                          <a:effectLst/>
                        </a:rPr>
                        <a:t>Validarea emoțiilor </a:t>
                      </a:r>
                      <a:r>
                        <a:rPr lang="vi-VN" sz="1900" dirty="0">
                          <a:effectLst/>
                        </a:rPr>
                        <a:t>– recunoașterea acestora și normalizarea lor în situația dată.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vi-VN" sz="1900" b="1" i="1" dirty="0">
                          <a:effectLst/>
                        </a:rPr>
                        <a:t>Ascultarea nevoilor acestora</a:t>
                      </a:r>
                      <a:r>
                        <a:rPr lang="vi-VN" sz="1900" dirty="0">
                          <a:effectLst/>
                        </a:rPr>
                        <a:t> – în general agresorii simt nevoia să agreseze pentru a se face văzuți.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772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vi-VN" sz="1900" dirty="0">
                          <a:effectLst/>
                        </a:rPr>
                        <a:t>Încurajări și suport pentru creșterea încrederii în sine.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en-US" sz="1900" dirty="0" err="1">
                          <a:effectLst/>
                        </a:rPr>
                        <a:t>Oferirea</a:t>
                      </a:r>
                      <a:r>
                        <a:rPr lang="en-US" sz="1900" dirty="0">
                          <a:effectLst/>
                        </a:rPr>
                        <a:t> de </a:t>
                      </a:r>
                      <a:r>
                        <a:rPr lang="en-US" sz="1900" dirty="0" err="1">
                          <a:effectLst/>
                        </a:rPr>
                        <a:t>suport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r>
                        <a:rPr lang="en-US" sz="1900" dirty="0" err="1">
                          <a:effectLst/>
                        </a:rPr>
                        <a:t>pentru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r>
                        <a:rPr lang="en-US" sz="1900" dirty="0" err="1">
                          <a:effectLst/>
                        </a:rPr>
                        <a:t>gestionarea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r>
                        <a:rPr lang="en-US" sz="1900" dirty="0" err="1">
                          <a:effectLst/>
                        </a:rPr>
                        <a:t>furiei</a:t>
                      </a:r>
                      <a:r>
                        <a:rPr lang="en-US" sz="1900" dirty="0">
                          <a:effectLst/>
                        </a:rPr>
                        <a:t>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205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vi-VN" sz="1900" dirty="0">
                          <a:effectLst/>
                        </a:rPr>
                        <a:t>Oferirea unui spațiu sigur pentru </a:t>
                      </a:r>
                      <a:r>
                        <a:rPr lang="vi-VN" sz="1900" b="1" dirty="0">
                          <a:effectLst/>
                        </a:rPr>
                        <a:t>ventilarea emoțională</a:t>
                      </a:r>
                      <a:r>
                        <a:rPr lang="vi-VN" sz="1900" dirty="0">
                          <a:effectLst/>
                        </a:rPr>
                        <a:t>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vi-VN" sz="1900" dirty="0">
                          <a:effectLst/>
                        </a:rPr>
                        <a:t>Oferirea unui spațiu sigur pentru </a:t>
                      </a:r>
                      <a:r>
                        <a:rPr lang="vi-VN" sz="1900" b="1" dirty="0">
                          <a:effectLst/>
                        </a:rPr>
                        <a:t>ventilarea emoțională</a:t>
                      </a:r>
                      <a:r>
                        <a:rPr lang="vi-VN" sz="1900" dirty="0">
                          <a:effectLst/>
                        </a:rPr>
                        <a:t>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772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it-IT" sz="1900" dirty="0">
                          <a:effectLst/>
                        </a:rPr>
                        <a:t>Ajutarea persoanelor care sunt mai retrase să se integreze în grup.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en-US" sz="1900" dirty="0" err="1">
                          <a:effectLst/>
                        </a:rPr>
                        <a:t>Evitarea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r>
                        <a:rPr lang="en-US" sz="1900" dirty="0" err="1">
                          <a:effectLst/>
                        </a:rPr>
                        <a:t>pedepselor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r>
                        <a:rPr lang="en-US" sz="1900" dirty="0" err="1">
                          <a:effectLst/>
                        </a:rPr>
                        <a:t>abuzive</a:t>
                      </a:r>
                      <a:r>
                        <a:rPr lang="en-US" sz="1900" dirty="0">
                          <a:effectLst/>
                        </a:rPr>
                        <a:t>.</a:t>
                      </a:r>
                    </a:p>
                  </a:txBody>
                  <a:tcPr marL="91217" marR="91217" marT="48952" marB="489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31" name="Rectangle 1">
            <a:extLst>
              <a:ext uri="{FF2B5EF4-FFF2-40B4-BE49-F238E27FC236}">
                <a16:creationId xmlns:a16="http://schemas.microsoft.com/office/drawing/2014/main" id="{528EF820-B216-99E8-A35B-C28CD54D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292350"/>
            <a:ext cx="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br>
              <a:rPr lang="en-US" altLang="en-US" sz="600"/>
            </a:b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E529-B624-3C3F-4242-5DFB10D4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7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Expresii</a:t>
            </a:r>
            <a:r>
              <a:rPr lang="en-GB" sz="27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7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utilizate</a:t>
            </a:r>
            <a:r>
              <a:rPr lang="en-GB" sz="27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7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profesori</a:t>
            </a:r>
            <a:r>
              <a:rPr lang="en-GB" sz="27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7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GB" sz="27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7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agresor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7838045-DC3D-AC6D-9846-F16E8B17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14400"/>
            <a:ext cx="7467600" cy="556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preocupat de comportamentul t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fa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cel agresat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Bullying-ul nu este acceptat la noi 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ă;</a:t>
            </a:r>
            <a:endParaRPr lang="en-GB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 s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lucr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mpreun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corect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acest comportament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po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spune care este cauza acestui comportament 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elegi ce impact are comportamentul t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asupra celui agresat?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simte elevul agresat 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lucr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mpreun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 o solu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 care s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spund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nevoilor tuturor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ELEVUL c</a:t>
            </a:r>
            <a:r>
              <a:rPr lang="ro-RO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tre AGRESOR: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Opre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te-te!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place c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te compor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a....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te las sa ma tratezi astfel!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ELEVUL c</a:t>
            </a:r>
            <a:r>
              <a:rPr lang="ro-RO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tre PROFESOR:</a:t>
            </a:r>
          </a:p>
          <a:p>
            <a:pPr eaLnBrk="1" hangingPunct="1"/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 vorbi despre asta?</a:t>
            </a:r>
          </a:p>
          <a:p>
            <a:pPr eaLnBrk="1" hangingPunct="1"/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nevoie de ajutorul t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u!</a:t>
            </a:r>
          </a:p>
          <a:p>
            <a:pPr eaLnBrk="1" hangingPunct="1"/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Vreau s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denun</a:t>
            </a:r>
            <a:r>
              <a:rPr lang="ro-RO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acest comportament!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9C20-6967-5D3A-0CAC-9C62115B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 err="1">
                <a:solidFill>
                  <a:srgbClr val="002060"/>
                </a:solidFill>
              </a:rPr>
              <a:t>Strategii</a:t>
            </a:r>
            <a:r>
              <a:rPr lang="en-GB" b="1" dirty="0">
                <a:solidFill>
                  <a:srgbClr val="002060"/>
                </a:solidFill>
              </a:rPr>
              <a:t> care pot </a:t>
            </a:r>
            <a:r>
              <a:rPr lang="en-GB" b="1" dirty="0" err="1">
                <a:solidFill>
                  <a:srgbClr val="002060"/>
                </a:solidFill>
              </a:rPr>
              <a:t>fi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eficiente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7A4FF12-30FA-DEF6-AACB-962596A4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900" b="1">
                <a:solidFill>
                  <a:srgbClr val="FF0000"/>
                </a:solidFill>
              </a:rPr>
              <a:t>O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bserv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ați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nregistr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ați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ntr-un document comportamentul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19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Vorbiți 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agresorul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 privat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ă)</a:t>
            </a:r>
            <a:endParaRPr lang="en-GB" altLang="en-US" sz="19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ați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 despre problema copilului lor 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consecin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 care vor urma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19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Expune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consecin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iți 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sprijin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psiholog 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19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elevii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raporteze incidentul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D4E2-5150-7D0C-F2BB-A35A975B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suri luate de </a:t>
            </a:r>
            <a:r>
              <a:rPr lang="ro-RO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coal</a:t>
            </a:r>
            <a:r>
              <a:rPr lang="ro-RO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ă:</a:t>
            </a:r>
            <a:r>
              <a:rPr lang="en-GB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9DAD0E7-46D1-0D90-8AD4-41BF4A9F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ncuraja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victimele s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îș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schimbe atitudinea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Vorb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iți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agresorii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 cu p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Consecin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 pentru agresor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(exmatriculare)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ați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colegii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cu psihologul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Dezbateri cu elevii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 antibullying</a:t>
            </a:r>
            <a:r>
              <a:rPr lang="ro-RO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753B075A-8130-A573-5ACE-4DBF7623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590800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726C-2348-8370-DC17-3AAE68C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9600"/>
            <a:ext cx="7467600" cy="1249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SFATURI   PENTRU   </a:t>
            </a:r>
            <a:r>
              <a:rPr lang="en-GB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ro-RO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GB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965C9FE-D000-8B14-07C8-8EBBAE80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76400"/>
            <a:ext cx="7467600" cy="4797425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ignora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ți;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 se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rezolva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conflictul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la sine, f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interven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adultului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încercați imediat să rezolvați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conflictul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 for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ți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elevi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spun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public,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 v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zut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discutați cu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elevul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implicat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celorlal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elevi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vorbi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ți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elevii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implicati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deodat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ci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separat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Nu-i face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ți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elevii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implica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s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îș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cear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scuze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</a:t>
            </a:r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D8DD-6D64-82E7-B92E-2E5C01F2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20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Ziua</a:t>
            </a:r>
            <a:r>
              <a:rPr lang="en-GB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</a:t>
            </a:r>
            <a:br>
              <a:rPr lang="ro-R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99AD552-7E1C-8457-7A61-A99ED4C22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 despre inteligen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emo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tipurile de inteligen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Factorii care influenteaza motiva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(respectul, umorul, curiozitatea, provoc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rile, diversitatea metodelor)</a:t>
            </a:r>
          </a:p>
          <a:p>
            <a:pPr eaLnBrk="1" hangingPunct="1"/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Crearea unei rela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pozitive (o comunicare pozitiv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elevii, le oferim recuno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trat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cu respect, s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fim interesa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 via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lor, nu doar 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 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 unor 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 activit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excursii, plimb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o-RO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pentru a-i cunoaște mai bine</a:t>
            </a:r>
            <a:r>
              <a:rPr lang="en-GB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EA60C718-7C35-4943-B64A-09177C79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2927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>
            <a:extLst>
              <a:ext uri="{FF2B5EF4-FFF2-40B4-BE49-F238E27FC236}">
                <a16:creationId xmlns:a16="http://schemas.microsoft.com/office/drawing/2014/main" id="{DD94967A-DF9E-3781-1BEF-65241B2F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228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15D8-F48E-275C-586A-781D5C1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8683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Media ca resursă în prevenirea    Bullying-ului și Cyberbullying-ului</a:t>
            </a:r>
            <a:endParaRPr lang="en-GB" altLang="en-US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BAFB9E7-58D0-28A8-CA7A-0734C060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19200"/>
            <a:ext cx="7467600" cy="5178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Cyberbullying </a:t>
            </a:r>
            <a:r>
              <a:rPr lang="ro-RO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seriale tv</a:t>
            </a:r>
          </a:p>
          <a:p>
            <a:pPr eaLnBrk="1" hangingPunct="1"/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reason why (Netflix)</a:t>
            </a:r>
          </a:p>
          <a:p>
            <a:pPr eaLnBrk="1" hangingPunct="1"/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Euphoria (HBO)</a:t>
            </a:r>
          </a:p>
          <a:p>
            <a:pPr eaLnBrk="1" hangingPunct="1"/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Weirdos</a:t>
            </a:r>
            <a:r>
              <a:rPr lang="ro-RO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(Magic cube tv)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Campanii de promovare  antibullying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sz="1800"/>
              <a:t> </a:t>
            </a: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Ikea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o-RO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Campania NZ</a:t>
            </a:r>
          </a:p>
          <a:p>
            <a:pPr eaLnBrk="1" hangingPunct="1"/>
            <a:r>
              <a:rPr lang="en-GB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Cyberbullying </a:t>
            </a:r>
          </a:p>
          <a:p>
            <a:pPr eaLnBrk="1" hangingPunct="1"/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Tiktok, </a:t>
            </a:r>
          </a:p>
          <a:p>
            <a:pPr eaLnBrk="1" hangingPunct="1"/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Instagram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800"/>
          </a:p>
        </p:txBody>
      </p:sp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980-5259-D2F2-F023-3E79D7D9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400" b="1" dirty="0">
                <a:solidFill>
                  <a:srgbClr val="002060"/>
                </a:solidFill>
              </a:rPr>
              <a:t>Ziua 5</a:t>
            </a:r>
            <a:br>
              <a:rPr lang="ro-RO" sz="2400" b="1" dirty="0">
                <a:solidFill>
                  <a:srgbClr val="002060"/>
                </a:solidFill>
              </a:rPr>
            </a:br>
            <a:r>
              <a:rPr lang="ro-RO" sz="2400" b="1" dirty="0">
                <a:solidFill>
                  <a:srgbClr val="002060"/>
                </a:solidFill>
              </a:rPr>
              <a:t>A</a:t>
            </a:r>
            <a:r>
              <a:rPr lang="en-GB" sz="2400" b="1" dirty="0" err="1">
                <a:solidFill>
                  <a:srgbClr val="002060"/>
                </a:solidFill>
              </a:rPr>
              <a:t>ctivit</a:t>
            </a:r>
            <a:r>
              <a:rPr lang="ro-RO" sz="2400" b="1" dirty="0">
                <a:solidFill>
                  <a:srgbClr val="002060"/>
                </a:solidFill>
              </a:rPr>
              <a:t>ăț</a:t>
            </a:r>
            <a:r>
              <a:rPr lang="en-GB" sz="2400" b="1" dirty="0">
                <a:solidFill>
                  <a:srgbClr val="002060"/>
                </a:solidFill>
              </a:rPr>
              <a:t>i concrete, </a:t>
            </a:r>
            <a:r>
              <a:rPr lang="en-GB" sz="2400" b="1" dirty="0" err="1">
                <a:solidFill>
                  <a:srgbClr val="002060"/>
                </a:solidFill>
              </a:rPr>
              <a:t>bazate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pe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contextul</a:t>
            </a:r>
            <a:r>
              <a:rPr lang="en-GB" sz="2400" b="1" dirty="0">
                <a:solidFill>
                  <a:srgbClr val="002060"/>
                </a:solidFill>
              </a:rPr>
              <a:t> real din </a:t>
            </a:r>
            <a:r>
              <a:rPr lang="ro-RO" sz="2400" b="1" dirty="0">
                <a:solidFill>
                  <a:srgbClr val="002060"/>
                </a:solidFill>
              </a:rPr>
              <a:t>ș</a:t>
            </a:r>
            <a:r>
              <a:rPr lang="en-GB" sz="2400" b="1" dirty="0">
                <a:solidFill>
                  <a:srgbClr val="002060"/>
                </a:solidFill>
              </a:rPr>
              <a:t>coal</a:t>
            </a:r>
            <a:r>
              <a:rPr lang="ro-RO" sz="2400" b="1" dirty="0">
                <a:solidFill>
                  <a:srgbClr val="002060"/>
                </a:solidFill>
              </a:rPr>
              <a:t>ă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CBF2A45-221E-62F0-9D86-F4161227D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600200"/>
            <a:ext cx="7499350" cy="4419600"/>
          </a:xfrm>
          <a:noFill/>
        </p:spPr>
      </p:pic>
    </p:spTree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9255-54A6-A1DF-09B9-5F2D1791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b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iscu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b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ertificat</a:t>
            </a:r>
            <a:r>
              <a:rPr lang="en-GB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participare</a:t>
            </a:r>
            <a:r>
              <a:rPr lang="en-GB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20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7CCE1ADB-A27C-8E55-8AFE-01D6FD5E3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6178550" cy="4645025"/>
          </a:xfr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BAD5-D239-16AB-5898-76E18CC7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90800"/>
            <a:ext cx="7467600" cy="914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br>
              <a:rPr lang="ro-RO" altLang="en-US" sz="39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altLang="en-US" sz="39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Ziua 6 - Activități culturale</a:t>
            </a:r>
            <a:br>
              <a:rPr lang="en-GB" altLang="en-US" sz="39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altLang="en-US" sz="3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E657-1B27-3838-746A-2120F2BE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81000"/>
            <a:ext cx="6477000" cy="7318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o-RO" alt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Calendarul activităților</a:t>
            </a:r>
            <a:endParaRPr lang="en-GB" altLang="en-US" sz="40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F1551D-3ACC-0992-0F12-6E3D029BB403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676400"/>
          <a:ext cx="7924800" cy="36576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Ziua 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Ziua 2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Ziua 3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Ziua 4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Ziua 5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Ziua 6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7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Scurtă prezentare a orașului Valencia 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Descrierea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ș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colilor participante</a:t>
                      </a:r>
                      <a:endParaRPr kumimoji="0" lang="ro-RO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Prezentarea obiectivelor cursului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Delimitări conceptuale: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Bullying și Cyberbullying</a:t>
                      </a:r>
                      <a:endParaRPr kumimoji="0" lang="en-GB" altLang="en-US" sz="1600" b="0" i="1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Metode de prevenire a 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bullying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ul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ui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î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n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ș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coal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Cyberbullying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ș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edia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ăț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 bazate pe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situații 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din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ș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coal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Înmânarea 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Certificat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elor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participare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ăț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 culturale 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080C-219D-4D81-6190-7F1673CC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Muzeul </a:t>
            </a:r>
            <a:r>
              <a:rPr lang="en-GB" b="1" dirty="0" err="1">
                <a:solidFill>
                  <a:srgbClr val="002060"/>
                </a:solidFill>
              </a:rPr>
              <a:t>Benlliure</a:t>
            </a:r>
            <a:br>
              <a:rPr lang="en-GB" dirty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0E8ECBB9-87E2-9E9F-9EF2-A98D0C106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9388" y="1295400"/>
            <a:ext cx="7470775" cy="4464050"/>
          </a:xfrm>
          <a:noFill/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9980682A-6CA3-2AE2-1D0C-422C1EA033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9363" y="215900"/>
            <a:ext cx="2524125" cy="2857500"/>
          </a:xfrm>
          <a:noFill/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4A8DB82B-2E63-F8A4-5CE2-CEAEE10F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663" y="3429000"/>
            <a:ext cx="70104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1F6BA29F-3F8E-3E15-8CE7-D0465AD6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01613"/>
            <a:ext cx="1741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>
            <a:extLst>
              <a:ext uri="{FF2B5EF4-FFF2-40B4-BE49-F238E27FC236}">
                <a16:creationId xmlns:a16="http://schemas.microsoft.com/office/drawing/2014/main" id="{B5C6F9BF-EE35-4B95-3447-1BAE3448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227013"/>
            <a:ext cx="2227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356A-04EB-8DCB-7BCB-5F1650B9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Catedrala Santa Maria</a:t>
            </a:r>
            <a:br>
              <a:rPr lang="en-GB" dirty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982D3587-6E10-32B0-8E44-10CD603D5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685800"/>
            <a:ext cx="6858000" cy="5486400"/>
          </a:xfrm>
          <a:noFill/>
        </p:spPr>
      </p:pic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0116D024-3FE8-6155-5EDB-A45880A796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2436813" cy="4873625"/>
          </a:xfrm>
          <a:noFill/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888133E-C1B9-3BFB-EA34-C5AF61A0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-11113"/>
            <a:ext cx="26670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241D0FD2-9FC1-987E-1684-00F6F303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7016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EFEE-0F2A-3601-329C-8E1A38EF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Torres de Serranos</a:t>
            </a: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67E2EEBF-B307-C834-F492-A95F9666F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7348538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C8CE-84EE-70DC-5051-0FEDD159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Plaza del Ayuntamiento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C911BDC7-0C7E-79CE-143A-495353799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447800"/>
            <a:ext cx="75438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291F-0C8E-4C60-A2C0-989BEB42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Plaza de Toros</a:t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>Estacio del Nord</a:t>
            </a:r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A252A688-F5FC-6D1E-CA5D-22CC08D77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736725"/>
            <a:ext cx="7867650" cy="512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B81B-FA4F-E286-BD77-378DC35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Oceanografic Valencia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210A26E6-2E48-B2D8-BDE9-83F0B67C2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1725" y="1639888"/>
            <a:ext cx="4038600" cy="483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2697299E-D139-C3D1-DC89-77A7C11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46238"/>
            <a:ext cx="3886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196D-EF7D-543C-DE5D-9DCCB2EA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2">
                    <a:satMod val="130000"/>
                  </a:schemeClr>
                </a:solidFill>
              </a:rPr>
              <a:t>     </a:t>
            </a:r>
            <a:r>
              <a:rPr lang="en-GB" b="1" dirty="0" err="1">
                <a:solidFill>
                  <a:srgbClr val="002060"/>
                </a:solidFill>
              </a:rPr>
              <a:t>Experien</a:t>
            </a:r>
            <a:r>
              <a:rPr lang="ro-RO" b="1" dirty="0">
                <a:solidFill>
                  <a:srgbClr val="002060"/>
                </a:solidFill>
              </a:rPr>
              <a:t>ț</a:t>
            </a:r>
            <a:r>
              <a:rPr lang="en-GB" b="1" dirty="0">
                <a:solidFill>
                  <a:srgbClr val="002060"/>
                </a:solidFill>
              </a:rPr>
              <a:t>e </a:t>
            </a:r>
            <a:r>
              <a:rPr lang="ro-RO" b="1" dirty="0">
                <a:solidFill>
                  <a:srgbClr val="002060"/>
                </a:solidFill>
              </a:rPr>
              <a:t>C</a:t>
            </a:r>
            <a:r>
              <a:rPr lang="en-GB" b="1" dirty="0" err="1">
                <a:solidFill>
                  <a:srgbClr val="002060"/>
                </a:solidFill>
              </a:rPr>
              <a:t>ulinare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ro-RO" b="1" dirty="0">
                <a:solidFill>
                  <a:srgbClr val="002060"/>
                </a:solidFill>
              </a:rPr>
              <a:t>P</a:t>
            </a:r>
            <a:r>
              <a:rPr lang="en-GB" b="1" dirty="0" err="1">
                <a:solidFill>
                  <a:srgbClr val="002060"/>
                </a:solidFill>
              </a:rPr>
              <a:t>aella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AE12857E-EC43-AC44-71A7-C94FA5C25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719263"/>
            <a:ext cx="7499350" cy="4681537"/>
          </a:xfrm>
          <a:noFill/>
        </p:spPr>
      </p:pic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1E263C56-F9BC-24C3-CB22-86EF600B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33400"/>
            <a:ext cx="7162800" cy="5864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rgbClr val="002060"/>
                </a:solidFill>
              </a:rPr>
              <a:t>Resurse de aplicat la clasa: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StopBullying.gov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Centrul Național de Prevenire a Bullying-ului pacer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http://www.thetrevorproject.org/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http://www.unicef.org/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(158) Bully A Plant: Say No To Bullying – YouTube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(158) Be The Change NZ campaign video 'Be The Hero - help STOP bullying' #upstand video – YouTube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Prevenirea bullying-ului | TikTok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Instagram's Commitment to Bullying Prevention | About Instagram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https://www.youtube.com/watch?v=wyV6OFm2KxQ&amp;ab_channel=WassmuthCenterforHumanRights</a:t>
            </a:r>
            <a:endParaRPr lang="en-GB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AA70-56D3-EB20-99D5-B2C82D08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8600"/>
            <a:ext cx="7497763" cy="6477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o-RO" alt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alt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articipan</a:t>
            </a:r>
            <a:r>
              <a:rPr lang="ro-RO" alt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alt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alt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Isj Iasi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imnazial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rjoaia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imnazial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nr.1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omni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rofesional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ndustrie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limentar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 Ț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ibana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imnazial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cobin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imnazial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Poiana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eleni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imnazial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irce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imnazial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nteia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coala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imnazial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rucea</a:t>
            </a:r>
            <a:endParaRPr lang="ro-RO" alt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Reprezentanți ai altor școli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 Roman (România),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o-RO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Germania și Italia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o-RO" altLang="en-US" sz="1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B94A3B1E-A8DE-6F7A-ED8C-4252594DEC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238" y="29718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53E9564B-4E7F-E00B-E876-97AEF99B2E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90600"/>
            <a:ext cx="67056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6">
            <a:extLst>
              <a:ext uri="{FF2B5EF4-FFF2-40B4-BE49-F238E27FC236}">
                <a16:creationId xmlns:a16="http://schemas.microsoft.com/office/drawing/2014/main" id="{6DCBB26E-572D-0EED-3255-6221D006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66800"/>
            <a:ext cx="6324600" cy="4876800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o-R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Ziua I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o-RO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Obiectivele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cursului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Creșterea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menținerea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gradului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conștientizare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privire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ullying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și Cyberbullying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vi-VN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Creșterea interesului și motivației elevilor față de activități cu caracter preventiv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GB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vi-VN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Dezvoltarea abilităților de comunicare ale elevilor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GB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vi-VN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Încuraj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vi-VN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elevilor</a:t>
            </a:r>
            <a:r>
              <a:rPr lang="vi-VN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a înfrunta situații de Bullying și Cyberbullying;</a:t>
            </a:r>
            <a:endParaRPr lang="en-GB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Implicarea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rin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ilor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prevenirea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acestor situații;</a:t>
            </a:r>
            <a:endParaRPr lang="en-GB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Utilizarea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platformelor</a:t>
            </a:r>
            <a:r>
              <a:rPr lang="ro-RO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care susțin acest demers;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56A5DBD-EA07-F42E-5D6A-49EB5F95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362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1E961DE4-B582-292B-A16E-B0ED130C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475"/>
            <a:ext cx="2057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B45A-5EEB-B508-B591-4C687E2C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6858000" cy="10207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o-RO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iua</a:t>
            </a:r>
            <a:r>
              <a:rPr lang="en-GB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br>
              <a:rPr lang="en-GB" sz="27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GB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o-RO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GB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ntre</a:t>
            </a:r>
            <a:r>
              <a:rPr lang="en-GB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ullying</a:t>
            </a:r>
            <a:r>
              <a:rPr lang="en-GB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GB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yberbullying</a:t>
            </a:r>
            <a:endParaRPr lang="en-GB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EA30105-AC7C-0ABD-5A82-037F1586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7696200" cy="5102225"/>
          </a:xfrm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000">
              <a:cs typeface="Times New Roman" panose="02020603050405020304" pitchFamily="18" charset="0"/>
            </a:endParaRP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831FC9-FD65-A162-1EEE-65C0CA70CDF1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447800"/>
          <a:ext cx="7772400" cy="492283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Defini</a:t>
                      </a:r>
                      <a:r>
                        <a:rPr kumimoji="0" lang="ro-RO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ț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Tipuri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Cine </a:t>
                      </a:r>
                      <a:r>
                        <a:rPr kumimoji="0" lang="ro-RO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î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l realizeaz</a:t>
                      </a:r>
                      <a:r>
                        <a:rPr kumimoji="0" lang="ro-RO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ă?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Unde se realizeaz</a:t>
                      </a:r>
                      <a:r>
                        <a:rPr kumimoji="0" lang="ro-RO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ă?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vi-V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ullying-ul este actul de a abuza verbal, emoțional și fizic o altă persoană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derul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ndu-se  pe o perioad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timp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E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  modalitatea prin care agresorul 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îș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 impune superioritatea asupra  persoanei pe care o agreseaz</a:t>
                      </a:r>
                      <a:r>
                        <a:rPr kumimoji="0" lang="ro-RO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ă.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izic</a:t>
                      </a:r>
                      <a:endParaRPr kumimoji="0" lang="ro-RO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erbal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ocio-emo</a:t>
                      </a: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ț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ional</a:t>
                      </a:r>
                      <a:endParaRPr kumimoji="0" lang="ro-RO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yberbullying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O singur</a:t>
                      </a: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persoan</a:t>
                      </a: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 grup de persoane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Î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n diferite locuri: acas</a:t>
                      </a: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ș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coal</a:t>
                      </a: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serviciu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4EBD-AD2A-B7E2-BD40-4BFF689C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Bullying vs. Cyberbullying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98B5C-2B9C-F28B-9AB4-BB473CB4C8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1371600"/>
          <a:ext cx="74993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8F0640-EFD0-82AE-696C-51A46468B524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276600"/>
          <a:ext cx="7010400" cy="2840161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3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Fizic, Verbal, Emoțional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Este un tip de bullying  care se realizează prin intermediul rețelelor de socializare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Este mai ușor de prevenit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Este mai greu de prevenit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3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 o rază de acțiune mai scurtă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 o rază de acțiune mai lungă și un efect mai dăunător decât bullying-ul tradițional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Victima poate găsi suport emoțional în sânul familiei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Poate continua chiar și acasă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3680-BA6C-CCD3-B517-EC3E2F76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rgbClr val="002060"/>
                </a:solidFill>
              </a:rPr>
              <a:t>Bullying &amp; Cyberbullying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4C7FE3-63E4-6ACE-600C-2FB9DF0B268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600200"/>
          <a:ext cx="7924800" cy="4572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193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Rolurile elevilor 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î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ntr-o ac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ț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iune de bull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</a:t>
                      </a:r>
                      <a:endParaRPr kumimoji="0" lang="en-GB" alt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Copii care nu se implic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Copii care ap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Copii care agreseaz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Copii care iau  parte la ac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ț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iunea de bullying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Copii agresa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ț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6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Efectele bulling-ului asupra victimelor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zolare</a:t>
                      </a:r>
                      <a:endParaRPr kumimoji="0" lang="ro-RO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Evit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vorbeasc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despre 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activitîțile desfășurate la ș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coal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Rezultate slabe la 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î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nv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ăță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nxietate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epresie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inucidere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97AB-2C63-233E-3E23-69D32C3F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990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Ziua 3</a:t>
            </a:r>
            <a:b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Cum prevenim </a:t>
            </a:r>
            <a: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ullyin</a:t>
            </a:r>
            <a: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GB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-ul </a:t>
            </a:r>
            <a: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î</a:t>
            </a:r>
            <a:r>
              <a:rPr lang="en-GB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ș</a:t>
            </a:r>
            <a:r>
              <a:rPr lang="en-GB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coal</a:t>
            </a:r>
            <a: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ă?</a:t>
            </a:r>
            <a:r>
              <a:rPr lang="en-GB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altLang="en-US" sz="28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09F29FD-A1AB-3922-CE9A-C599F882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43000"/>
            <a:ext cx="6400800" cy="5330825"/>
          </a:xfrm>
        </p:spPr>
        <p:txBody>
          <a:bodyPr/>
          <a:lstStyle/>
          <a:p>
            <a:pPr marL="273050" indent="-273050" eaLnBrk="1" hangingPunct="1">
              <a:buFont typeface="Wingdings" panose="05000000000000000000" pitchFamily="2" charset="2"/>
              <a:buNone/>
            </a:pPr>
            <a:endParaRPr lang="ro-RO" altLang="en-US" sz="2000" b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eaLnBrk="1" hangingPunct="1">
              <a:buFont typeface="Wingdings" panose="05000000000000000000" pitchFamily="2" charset="2"/>
              <a:buNone/>
            </a:pPr>
            <a:r>
              <a:rPr lang="en-GB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Niciodat</a:t>
            </a:r>
            <a:r>
              <a:rPr lang="ro-RO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ro-RO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GB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spui unui copil care a fost agresat:</a:t>
            </a:r>
          </a:p>
          <a:p>
            <a:pPr marL="273050" indent="-273050" eaLnBrk="1" hangingPunct="1">
              <a:buFont typeface="Arial" panose="020B0604020202020204" pitchFamily="34" charset="0"/>
              <a:buChar char="•"/>
            </a:pP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eleg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e mare lucru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ă...</a:t>
            </a:r>
            <a:endParaRPr lang="en-GB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buFont typeface="Wingdings" panose="05000000000000000000" pitchFamily="2" charset="2"/>
              <a:buNone/>
            </a:pPr>
            <a:r>
              <a:rPr lang="en-GB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Spune</a:t>
            </a:r>
            <a:r>
              <a:rPr lang="ro-RO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GB" altLang="en-US" sz="20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cred!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este vina ta!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voi ajuta s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fii 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siguran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lucr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mpreun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 o solu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ie!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meri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fii tratat astfel!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vorbim cu dirigintele/directorul/p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despre asta</a:t>
            </a:r>
            <a:r>
              <a:rPr lang="ro-RO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buFont typeface="Wingdings" panose="05000000000000000000" pitchFamily="2" charset="2"/>
              <a:buChar char="v"/>
            </a:pPr>
            <a:endParaRPr lang="en-GB" altLang="en-US"/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89B2-BCF7-3F80-1A72-6E803480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Efectele</a:t>
            </a:r>
            <a:r>
              <a:rPr lang="en-US" dirty="0"/>
              <a:t> ale </a:t>
            </a:r>
            <a:r>
              <a:rPr lang="en-US" dirty="0" err="1"/>
              <a:t>bullyingului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1BBFBD-37FB-CE49-D17D-37A8C44CB1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9450" y="1447800"/>
          <a:ext cx="6470650" cy="5455376"/>
        </p:xfrm>
        <a:graphic>
          <a:graphicData uri="http://schemas.openxmlformats.org/drawingml/2006/table">
            <a:tbl>
              <a:tblPr/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68"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 dirty="0" err="1">
                          <a:effectLst/>
                        </a:rPr>
                        <a:t>Efecte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asupra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victimei</a:t>
                      </a:r>
                      <a:endParaRPr lang="en-US" sz="1600" dirty="0">
                        <a:effectLst/>
                      </a:endParaRP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>
                          <a:effectLst/>
                        </a:rPr>
                        <a:t>Efecte ale agresorului</a:t>
                      </a:r>
                      <a:endParaRPr lang="en-US" sz="1600">
                        <a:effectLst/>
                      </a:endParaRP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779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vi-VN" sz="1600" b="1" i="1" dirty="0">
                          <a:effectLst/>
                        </a:rPr>
                        <a:t>Comportamental</a:t>
                      </a:r>
                      <a:br>
                        <a:rPr lang="vi-VN" sz="1600" dirty="0">
                          <a:effectLst/>
                        </a:rPr>
                      </a:br>
                      <a:r>
                        <a:rPr lang="vi-VN" sz="1600" i="1" dirty="0">
                          <a:effectLst/>
                        </a:rPr>
                        <a:t>Retragere socială. Scade motivația pentru activitățile sociale. Automutilare. Absentism – școlar sau profesional</a:t>
                      </a:r>
                      <a:r>
                        <a:rPr lang="vi-VN" sz="1600" dirty="0">
                          <a:effectLst/>
                        </a:rPr>
                        <a:t>.</a:t>
                      </a:r>
                      <a:r>
                        <a:rPr lang="vi-VN" sz="1600" i="1" dirty="0">
                          <a:effectLst/>
                        </a:rPr>
                        <a:t>                       </a:t>
                      </a:r>
                      <a:endParaRPr lang="vi-VN" sz="1600" dirty="0">
                        <a:effectLst/>
                      </a:endParaRP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vi-VN" sz="1600" b="1" dirty="0">
                          <a:effectLst/>
                        </a:rPr>
                        <a:t>Comportamental</a:t>
                      </a:r>
                      <a:br>
                        <a:rPr lang="vi-VN" sz="1600" dirty="0">
                          <a:effectLst/>
                        </a:rPr>
                      </a:br>
                      <a:r>
                        <a:rPr lang="vi-VN" sz="1600" i="1" dirty="0">
                          <a:effectLst/>
                        </a:rPr>
                        <a:t>Implicarea în activități delicvente. Repetarea agresiunilor asupra persoanelor mai slabe. Sancțiuni sau chiar arestări. </a:t>
                      </a:r>
                      <a:r>
                        <a:rPr lang="vi-VN" sz="1600" i="1">
                          <a:effectLst/>
                        </a:rPr>
                        <a:t>Dezvoltarea tulburării de personalitate antisocială.</a:t>
                      </a:r>
                      <a:r>
                        <a:rPr lang="vi-VN" sz="1600">
                          <a:effectLst/>
                        </a:rPr>
                        <a:t> </a:t>
                      </a:r>
                      <a:r>
                        <a:rPr lang="vi-VN" sz="1600" b="1">
                          <a:effectLst/>
                        </a:rPr>
                        <a:t> </a:t>
                      </a:r>
                      <a:endParaRPr lang="vi-VN" sz="1600">
                        <a:effectLst/>
                      </a:endParaRP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476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vi-VN" sz="1600" b="1" dirty="0">
                          <a:effectLst/>
                        </a:rPr>
                        <a:t>Fizice</a:t>
                      </a:r>
                      <a:br>
                        <a:rPr lang="vi-VN" sz="1600" dirty="0">
                          <a:effectLst/>
                        </a:rPr>
                      </a:br>
                      <a:r>
                        <a:rPr lang="vi-VN" sz="1600" i="1" dirty="0">
                          <a:effectLst/>
                        </a:rPr>
                        <a:t>Vătămări ale corpului. Tulburări digestive datorate anxietății. Automutilare. Risc crescut de suicid</a:t>
                      </a:r>
                      <a:r>
                        <a:rPr lang="vi-VN" sz="1600" dirty="0">
                          <a:effectLst/>
                        </a:rPr>
                        <a:t>.</a:t>
                      </a: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vi-VN" sz="1600" b="1">
                          <a:effectLst/>
                        </a:rPr>
                        <a:t>Fizice</a:t>
                      </a:r>
                      <a:br>
                        <a:rPr lang="vi-VN" sz="1600">
                          <a:effectLst/>
                        </a:rPr>
                      </a:br>
                      <a:r>
                        <a:rPr lang="vi-VN" sz="1600" i="1">
                          <a:effectLst/>
                        </a:rPr>
                        <a:t>Vătămări ale corpului</a:t>
                      </a:r>
                      <a:r>
                        <a:rPr lang="vi-VN" sz="1600">
                          <a:effectLst/>
                        </a:rPr>
                        <a:t>.</a:t>
                      </a:r>
                      <a:r>
                        <a:rPr lang="vi-VN" sz="1600" b="1">
                          <a:effectLst/>
                        </a:rPr>
                        <a:t> </a:t>
                      </a:r>
                      <a:endParaRPr lang="vi-VN" sz="1600">
                        <a:effectLst/>
                      </a:endParaRP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627"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vi-VN" sz="1600" b="1" dirty="0">
                          <a:effectLst/>
                        </a:rPr>
                        <a:t>Emoționale</a:t>
                      </a:r>
                      <a:br>
                        <a:rPr lang="vi-VN" sz="1600" dirty="0">
                          <a:effectLst/>
                        </a:rPr>
                      </a:br>
                      <a:r>
                        <a:rPr lang="vi-VN" sz="1600" i="1" dirty="0">
                          <a:effectLst/>
                        </a:rPr>
                        <a:t>Anxietate și depresie. Tulburări ale somnului – insomnie. Scade încrederea în sine. Nivel redus de autonomie. Sentimente intense de vinovăție</a:t>
                      </a:r>
                      <a:r>
                        <a:rPr lang="vi-VN" sz="1600" dirty="0">
                          <a:effectLst/>
                        </a:rPr>
                        <a:t>.</a:t>
                      </a: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dirty="0" err="1">
                          <a:effectLst/>
                        </a:rPr>
                        <a:t>Emoționale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i="1" dirty="0" err="1">
                          <a:effectLst/>
                        </a:rPr>
                        <a:t>Furie</a:t>
                      </a:r>
                      <a:r>
                        <a:rPr lang="en-US" sz="1600" i="1" dirty="0">
                          <a:effectLst/>
                        </a:rPr>
                        <a:t>. </a:t>
                      </a:r>
                      <a:r>
                        <a:rPr lang="en-US" sz="1600" i="1" dirty="0" err="1">
                          <a:effectLst/>
                        </a:rPr>
                        <a:t>Sentimente</a:t>
                      </a:r>
                      <a:r>
                        <a:rPr lang="en-US" sz="1600" i="1" dirty="0">
                          <a:effectLst/>
                        </a:rPr>
                        <a:t> de </a:t>
                      </a:r>
                      <a:r>
                        <a:rPr lang="en-US" sz="1600" i="1" dirty="0" err="1">
                          <a:effectLst/>
                        </a:rPr>
                        <a:t>superioritate</a:t>
                      </a:r>
                      <a:r>
                        <a:rPr lang="en-US" sz="1600" i="1" dirty="0">
                          <a:effectLst/>
                        </a:rPr>
                        <a:t>. </a:t>
                      </a:r>
                      <a:r>
                        <a:rPr lang="en-US" sz="1600" i="1" dirty="0" err="1">
                          <a:effectLst/>
                        </a:rPr>
                        <a:t>Lipsa</a:t>
                      </a:r>
                      <a:r>
                        <a:rPr lang="en-US" sz="1600" i="1" dirty="0">
                          <a:effectLst/>
                        </a:rPr>
                        <a:t> de </a:t>
                      </a:r>
                      <a:r>
                        <a:rPr lang="en-US" sz="1600" i="1" dirty="0" err="1">
                          <a:effectLst/>
                        </a:rPr>
                        <a:t>empatie</a:t>
                      </a:r>
                      <a:r>
                        <a:rPr lang="en-US" sz="1600" dirty="0">
                          <a:effectLst/>
                        </a:rPr>
                        <a:t>. </a:t>
                      </a:r>
                      <a:r>
                        <a:rPr lang="en-US" sz="1600" i="1" dirty="0" err="1">
                          <a:effectLst/>
                        </a:rPr>
                        <a:t>Crește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încrederea</a:t>
                      </a:r>
                      <a:r>
                        <a:rPr lang="en-US" sz="1600" i="1" dirty="0">
                          <a:effectLst/>
                        </a:rPr>
                        <a:t> de sine – pot </a:t>
                      </a:r>
                      <a:r>
                        <a:rPr lang="en-US" sz="1600" i="1" dirty="0" err="1">
                          <a:effectLst/>
                        </a:rPr>
                        <a:t>ajunge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i="1" dirty="0" err="1">
                          <a:effectLst/>
                        </a:rPr>
                        <a:t>chiar</a:t>
                      </a:r>
                      <a:r>
                        <a:rPr lang="en-US" sz="1600" i="1" dirty="0">
                          <a:effectLst/>
                        </a:rPr>
                        <a:t> la </a:t>
                      </a:r>
                      <a:r>
                        <a:rPr lang="en-US" sz="1600" i="1" dirty="0" err="1">
                          <a:effectLst/>
                        </a:rPr>
                        <a:t>sentimente</a:t>
                      </a:r>
                      <a:r>
                        <a:rPr lang="en-US" sz="1600" i="1" dirty="0">
                          <a:effectLst/>
                        </a:rPr>
                        <a:t> intense de </a:t>
                      </a:r>
                      <a:r>
                        <a:rPr lang="en-US" sz="1600" i="1" dirty="0" err="1">
                          <a:effectLst/>
                        </a:rPr>
                        <a:t>grandoare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</a:p>
                  </a:txBody>
                  <a:tcPr marL="78704" marR="78704" marT="40858" marB="40858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871</TotalTime>
  <Words>1587</Words>
  <Application>Microsoft Office PowerPoint</Application>
  <PresentationFormat>Expunere pe ecran (4:3)</PresentationFormat>
  <Paragraphs>203</Paragraphs>
  <Slides>30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30</vt:i4>
      </vt:variant>
    </vt:vector>
  </HeadingPairs>
  <TitlesOfParts>
    <vt:vector size="39" baseType="lpstr">
      <vt:lpstr>Arial</vt:lpstr>
      <vt:lpstr>Gill Sans MT</vt:lpstr>
      <vt:lpstr>Wingdings 2</vt:lpstr>
      <vt:lpstr>Verdana</vt:lpstr>
      <vt:lpstr>Calibri</vt:lpstr>
      <vt:lpstr>Times New Roman</vt:lpstr>
      <vt:lpstr>Wingdings</vt:lpstr>
      <vt:lpstr>Tahoma</vt:lpstr>
      <vt:lpstr>Solstice</vt:lpstr>
      <vt:lpstr>Erasmus + Project “Consorțiu local pentru educație de calitate”2022 Preventing and Intervening in (Cyber)Bullying, Valencia - Spania - perioada 3-8 aprilie 2023 -</vt:lpstr>
      <vt:lpstr>         Calendarul activităților</vt:lpstr>
      <vt:lpstr>Prezentare PowerPoint</vt:lpstr>
      <vt:lpstr>Prezentare PowerPoint</vt:lpstr>
      <vt:lpstr> Ziua 2  Diferențe între Bullying și Cyberbullying</vt:lpstr>
      <vt:lpstr>Bullying vs. Cyberbullying</vt:lpstr>
      <vt:lpstr>Bullying &amp; Cyberbullying</vt:lpstr>
      <vt:lpstr>Ziua 3 Cum prevenim Bullying-ul în școală?  </vt:lpstr>
      <vt:lpstr>Efectele ale bullyingului </vt:lpstr>
      <vt:lpstr> Cum putem ajuta persoanele implicate în bullying? </vt:lpstr>
      <vt:lpstr>Expresii utilizate de profesori pentru agresor:</vt:lpstr>
      <vt:lpstr>Strategii care pot fi eficiente</vt:lpstr>
      <vt:lpstr>Măsuri luate de școală: </vt:lpstr>
      <vt:lpstr>SFATURI   PENTRU   PROFESORI</vt:lpstr>
      <vt:lpstr>Ziua 4  </vt:lpstr>
      <vt:lpstr>     Media ca resursă în prevenirea    Bullying-ului și Cyberbullying-ului</vt:lpstr>
      <vt:lpstr>Ziua 5 Activități concrete, bazate pe contextul real din școală</vt:lpstr>
      <vt:lpstr>Evaluare Discuții Certificat de participare  </vt:lpstr>
      <vt:lpstr> Ziua 6 - Activități culturale </vt:lpstr>
      <vt:lpstr>Muzeul Benlliure </vt:lpstr>
      <vt:lpstr>Prezentare PowerPoint</vt:lpstr>
      <vt:lpstr>Catedrala Santa Maria </vt:lpstr>
      <vt:lpstr>Prezentare PowerPoint</vt:lpstr>
      <vt:lpstr>Torres de Serranos</vt:lpstr>
      <vt:lpstr>Plaza del Ayuntamiento</vt:lpstr>
      <vt:lpstr>Plaza de Toros Estacio del Nord</vt:lpstr>
      <vt:lpstr>Oceanografic Valencia</vt:lpstr>
      <vt:lpstr>     Experiențe Culinare - Paella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Project “Consortiu local pentru educatie de calitate”2022 Prevening and Intervening in (Cyber)Bullying Valencia Spain</dc:title>
  <dc:creator>acer one</dc:creator>
  <cp:lastModifiedBy>gconea</cp:lastModifiedBy>
  <cp:revision>99</cp:revision>
  <dcterms:created xsi:type="dcterms:W3CDTF">2006-08-16T00:00:00Z</dcterms:created>
  <dcterms:modified xsi:type="dcterms:W3CDTF">2023-04-24T10:01:13Z</dcterms:modified>
</cp:coreProperties>
</file>